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s/slide3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7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Source Sans 3" panose="020B0604020202020204" charset="0"/>
      <p:regular r:id="rId17"/>
    </p:embeddedFont>
  </p:embeddedFontLst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customXml" Target="../customXml/item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3363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-3-4.svg"/><Relationship Id="rId4" Type="http://schemas.openxmlformats.org/officeDocument/2006/relationships/image" Target="../media/image-3-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8706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Introducción a la Lógica de Programación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724876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El ADN del Software · Sesión 01</a:t>
            </a:r>
            <a:endParaRPr lang="en-US" sz="1550" dirty="0"/>
          </a:p>
        </p:txBody>
      </p:sp>
      <p:grpSp>
        <p:nvGrpSpPr>
          <p:cNvPr id="5" name="Grupo 4"/>
          <p:cNvGrpSpPr/>
          <p:nvPr/>
        </p:nvGrpSpPr>
        <p:grpSpPr>
          <a:xfrm>
            <a:off x="196656" y="0"/>
            <a:ext cx="8947344" cy="7822534"/>
            <a:chOff x="-1924097" y="43934"/>
            <a:chExt cx="5774309" cy="7822534"/>
          </a:xfrm>
        </p:grpSpPr>
        <p:pic>
          <p:nvPicPr>
            <p:cNvPr id="6" name="Image 9"/>
            <p:cNvPicPr>
              <a:picLocks noChangeArrowheads="1"/>
            </p:cNvPicPr>
            <p:nvPr/>
          </p:nvPicPr>
          <p:blipFill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24097" y="433035"/>
              <a:ext cx="1641809" cy="620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Graphic 10"/>
            <p:cNvSpPr>
              <a:spLocks/>
            </p:cNvSpPr>
            <p:nvPr/>
          </p:nvSpPr>
          <p:spPr>
            <a:xfrm>
              <a:off x="-1676193" y="7820748"/>
              <a:ext cx="5526405" cy="4572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>
              <a:defPPr>
                <a:defRPr lang="es-P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PE">
                <a:solidFill>
                  <a:srgbClr val="FF0000"/>
                </a:solidFill>
              </a:endParaRPr>
            </a:p>
          </p:txBody>
        </p:sp>
        <p:sp>
          <p:nvSpPr>
            <p:cNvPr id="8" name="Textbox 11"/>
            <p:cNvSpPr txBox="1">
              <a:spLocks/>
            </p:cNvSpPr>
            <p:nvPr/>
          </p:nvSpPr>
          <p:spPr bwMode="auto">
            <a:xfrm>
              <a:off x="22460" y="7549613"/>
              <a:ext cx="3827752" cy="2238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defPPr>
                <a:defRPr lang="es-P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s-ES" altLang="es-PE" sz="2000" b="1" i="0" u="none" strike="noStrike" cap="none" normalizeH="0" baseline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Arial" panose="020B0604020202020204" pitchFamily="34" charset="0"/>
                </a:rPr>
                <a:t>DESARROLLO</a:t>
              </a:r>
              <a:r>
                <a:rPr kumimoji="0" lang="es-ES" altLang="es-PE" sz="2000" b="1" i="0" u="none" strike="noStrike" cap="none" normalizeH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Arial" panose="020B0604020202020204" pitchFamily="34" charset="0"/>
                </a:rPr>
                <a:t> DE SISTEMAS DE INFORMACION </a:t>
              </a:r>
              <a:endParaRPr kumimoji="0" lang="es-ES" altLang="es-PE" sz="20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0" y="43934"/>
              <a:ext cx="1847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es-P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PE"/>
            </a:p>
          </p:txBody>
        </p:sp>
        <p:sp>
          <p:nvSpPr>
            <p:cNvPr id="10" name="Rectangle 13"/>
            <p:cNvSpPr>
              <a:spLocks noChangeArrowheads="1"/>
            </p:cNvSpPr>
            <p:nvPr/>
          </p:nvSpPr>
          <p:spPr bwMode="auto">
            <a:xfrm>
              <a:off x="0" y="272534"/>
              <a:ext cx="1847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es-P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PE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5722" y="1298413"/>
            <a:ext cx="971725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Conclusión: Enseñándole a Pensar a una Piedra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305721" y="1846696"/>
            <a:ext cx="8144596" cy="317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Hoy has dado el primer paso en un viaje fascinante. Has aprendido que programar no es memorizar sintaxis de lenguajes, sino </a:t>
            </a:r>
            <a:r>
              <a:rPr lang="en-US" sz="140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desarrollar una forma de pensar</a:t>
            </a:r>
            <a:r>
              <a:rPr lang="en-US" sz="14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305721" y="2253175"/>
            <a:ext cx="8144596" cy="47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 computadora es, literalmente, una piedra de silicio a la que le enseñamos a pensar mediante electricidad y lógica. Es tonta, pero infinitamente obediente. Es rápida, pero carece de sentido común.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305721" y="2818246"/>
            <a:ext cx="8144596" cy="317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Tu superpoder</a:t>
            </a:r>
            <a:r>
              <a:rPr lang="en-US" sz="14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es convertir problemas del mundo real en algoritmos que esa piedra pueda ejecutar. Es traducir el caos humano al orden binario.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305721" y="3246990"/>
            <a:ext cx="8144596" cy="579953"/>
          </a:xfrm>
          <a:prstGeom prst="roundRect">
            <a:avLst>
              <a:gd name="adj" fmla="val 1577"/>
            </a:avLst>
          </a:prstGeom>
          <a:solidFill>
            <a:srgbClr val="C6CDEB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99" y="3390818"/>
            <a:ext cx="263129" cy="99179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628024" y="3370934"/>
            <a:ext cx="7249808" cy="317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Próxima sesión:</a:t>
            </a:r>
            <a:r>
              <a:rPr lang="en-US" sz="14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Aprenderemos a dibujar nuestros pensamientos usando diagramas de flujo, el lenguaje universal de los algoritmos.</a:t>
            </a:r>
            <a:endParaRPr lang="en-US" sz="14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8855" y="1846696"/>
            <a:ext cx="4871545" cy="638290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27573" y="5282219"/>
            <a:ext cx="1247656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1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Dato ≠ Información</a:t>
            </a:r>
            <a:endParaRPr lang="en-US" sz="1100" dirty="0"/>
          </a:p>
        </p:txBody>
      </p:sp>
      <p:sp>
        <p:nvSpPr>
          <p:cNvPr id="15" name="Text 9"/>
          <p:cNvSpPr/>
          <p:nvPr/>
        </p:nvSpPr>
        <p:spPr>
          <a:xfrm>
            <a:off x="7427573" y="5976711"/>
            <a:ext cx="1441728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1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Algoritmo ≠ Programa</a:t>
            </a:r>
            <a:endParaRPr lang="en-US" sz="1100" dirty="0"/>
          </a:p>
        </p:txBody>
      </p:sp>
      <p:sp>
        <p:nvSpPr>
          <p:cNvPr id="18" name="Text 11"/>
          <p:cNvSpPr/>
          <p:nvPr/>
        </p:nvSpPr>
        <p:spPr>
          <a:xfrm>
            <a:off x="7427573" y="6671203"/>
            <a:ext cx="162270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1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Diseño antes que Código</a:t>
            </a:r>
            <a:endParaRPr lang="en-US" sz="1100" dirty="0"/>
          </a:p>
        </p:txBody>
      </p:sp>
      <p:sp>
        <p:nvSpPr>
          <p:cNvPr id="21" name="Text 13"/>
          <p:cNvSpPr/>
          <p:nvPr/>
        </p:nvSpPr>
        <p:spPr>
          <a:xfrm>
            <a:off x="7427573" y="7365694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1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Precisión absoluta</a:t>
            </a:r>
            <a:endParaRPr lang="en-US" sz="1100" dirty="0"/>
          </a:p>
        </p:txBody>
      </p:sp>
      <p:sp>
        <p:nvSpPr>
          <p:cNvPr id="22" name="Elipse 21"/>
          <p:cNvSpPr/>
          <p:nvPr/>
        </p:nvSpPr>
        <p:spPr>
          <a:xfrm>
            <a:off x="6699017" y="5013434"/>
            <a:ext cx="567558" cy="599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3" name="Elipse 22"/>
          <p:cNvSpPr/>
          <p:nvPr/>
        </p:nvSpPr>
        <p:spPr>
          <a:xfrm>
            <a:off x="6699017" y="5677166"/>
            <a:ext cx="567558" cy="599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4" name="Elipse 23"/>
          <p:cNvSpPr/>
          <p:nvPr/>
        </p:nvSpPr>
        <p:spPr>
          <a:xfrm>
            <a:off x="6729220" y="6449167"/>
            <a:ext cx="567558" cy="599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5" name="Elipse 24"/>
          <p:cNvSpPr/>
          <p:nvPr/>
        </p:nvSpPr>
        <p:spPr>
          <a:xfrm>
            <a:off x="6760751" y="7112899"/>
            <a:ext cx="567558" cy="599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6" name="Image 9"/>
          <p:cNvPicPr>
            <a:picLocks noChangeArrowheads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21" y="249054"/>
            <a:ext cx="2543998" cy="62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418034"/>
            <a:ext cx="1638419" cy="373142"/>
          </a:xfrm>
          <a:prstGeom prst="roundRect">
            <a:avLst>
              <a:gd name="adj" fmla="val 2451"/>
            </a:avLst>
          </a:prstGeom>
          <a:solidFill>
            <a:srgbClr val="D9DEF2"/>
          </a:solidFill>
          <a:ln/>
        </p:spPr>
      </p:sp>
      <p:sp>
        <p:nvSpPr>
          <p:cNvPr id="3" name="Text 1"/>
          <p:cNvSpPr/>
          <p:nvPr/>
        </p:nvSpPr>
        <p:spPr>
          <a:xfrm>
            <a:off x="912852" y="1477566"/>
            <a:ext cx="1400294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PREGUNTA DE INICIO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1870472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El Robot y el Té</a:t>
            </a:r>
            <a:endParaRPr lang="en-US" sz="3900" dirty="0"/>
          </a:p>
        </p:txBody>
      </p:sp>
      <p:sp>
        <p:nvSpPr>
          <p:cNvPr id="5" name="Text 3"/>
          <p:cNvSpPr/>
          <p:nvPr/>
        </p:nvSpPr>
        <p:spPr>
          <a:xfrm>
            <a:off x="793790" y="298656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El Reto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93790" y="3495080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Imagina que tienes un robot sin cerebro delante de ti. Tu misión: enseñarle a preparar una taza de té. ¿Cómo se lo explicas?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32851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El Error Común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93790" y="4837033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 simplemente dices </a:t>
            </a:r>
            <a:r>
              <a:rPr lang="en-US" sz="15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"Pon la bolsita en el agua"</a:t>
            </a: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el robot podría tirarla a un charco en el piso. ¿Por qué? No fuiste lo suficientemente específico.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64874" y="298656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La Orden Correcta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7564874" y="3495080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/>
            </a:pP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Tomar una taza limpia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564874" y="3882033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2"/>
            </a:pP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Hervir agua hasta 100°C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564874" y="4268986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3"/>
            </a:pP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Verter el agua en la taza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564874" y="4655939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4"/>
            </a:pP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Introducir la bolsa de té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564874" y="5171837"/>
            <a:ext cx="268319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La Verdad Incómoda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7564874" y="5680353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 computadora es </a:t>
            </a:r>
            <a:r>
              <a:rPr lang="en-US" sz="15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increíblemente rápida</a:t>
            </a: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pero también </a:t>
            </a:r>
            <a:r>
              <a:rPr lang="en-US" sz="15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increíblemente tonta</a:t>
            </a: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 Hace exactamente lo que le dices, incluso si le ordenas que se destruya a sí misma.</a:t>
            </a:r>
            <a:endParaRPr lang="en-US" sz="1550" dirty="0"/>
          </a:p>
        </p:txBody>
      </p:sp>
      <p:pic>
        <p:nvPicPr>
          <p:cNvPr id="16" name="Image 9"/>
          <p:cNvPicPr>
            <a:picLocks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3953" y="375047"/>
            <a:ext cx="2543998" cy="62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5398"/>
            <a:ext cx="987754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Conceptos Básicos: No Son Sinónimos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292310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Antes de comenzar a programar, debemos distinguir entre conceptos que parecen similares pero tienen diferencias cruciales.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2833092"/>
            <a:ext cx="6422231" cy="3054548"/>
          </a:xfrm>
          <a:prstGeom prst="roundRect">
            <a:avLst>
              <a:gd name="adj" fmla="val 299"/>
            </a:avLst>
          </a:prstGeom>
          <a:solidFill>
            <a:srgbClr val="F2EEEE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015008" y="3054310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2F3F86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78719" y="3217902"/>
            <a:ext cx="267891" cy="26789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15008" y="384798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Dato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1015008" y="4277201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Es la materia prima sin procesar. Ejemplos: "25", "Rojo", "Cusco".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1015008" y="4713803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Por sí solo no sirve para nada.</a:t>
            </a: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Es como tener ingredientes sin receta.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414379" y="2833092"/>
            <a:ext cx="6422231" cy="3054548"/>
          </a:xfrm>
          <a:prstGeom prst="roundRect">
            <a:avLst>
              <a:gd name="adj" fmla="val 299"/>
            </a:avLst>
          </a:prstGeom>
          <a:solidFill>
            <a:srgbClr val="F2EEEE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7635597" y="3054310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2F3F86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799308" y="3217902"/>
            <a:ext cx="267891" cy="267891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35597" y="384798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Información</a:t>
            </a:r>
            <a:endParaRPr lang="en-US" sz="1950" dirty="0"/>
          </a:p>
        </p:txBody>
      </p:sp>
      <p:sp>
        <p:nvSpPr>
          <p:cNvPr id="14" name="Text 10"/>
          <p:cNvSpPr/>
          <p:nvPr/>
        </p:nvSpPr>
        <p:spPr>
          <a:xfrm>
            <a:off x="7635597" y="4277201"/>
            <a:ext cx="597979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Es el dato procesado con contexto y significado. Ejemplo: "La temperatura en Cusco es 25°C".</a:t>
            </a:r>
            <a:endParaRPr lang="en-US" sz="1550" dirty="0"/>
          </a:p>
        </p:txBody>
      </p:sp>
      <p:sp>
        <p:nvSpPr>
          <p:cNvPr id="15" name="Text 11"/>
          <p:cNvSpPr/>
          <p:nvPr/>
        </p:nvSpPr>
        <p:spPr>
          <a:xfrm>
            <a:off x="7635597" y="5031343"/>
            <a:ext cx="597979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Sirve para tomar decisiones.</a:t>
            </a: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Es el plato preparado que puedes consumir.</a:t>
            </a:r>
            <a:endParaRPr lang="en-US" sz="1550" dirty="0"/>
          </a:p>
        </p:txBody>
      </p:sp>
      <p:sp>
        <p:nvSpPr>
          <p:cNvPr id="16" name="Shape 12"/>
          <p:cNvSpPr/>
          <p:nvPr/>
        </p:nvSpPr>
        <p:spPr>
          <a:xfrm>
            <a:off x="793790" y="6110883"/>
            <a:ext cx="13042821" cy="843201"/>
          </a:xfrm>
          <a:prstGeom prst="roundRect">
            <a:avLst>
              <a:gd name="adj" fmla="val 1084"/>
            </a:avLst>
          </a:prstGeom>
          <a:solidFill>
            <a:srgbClr val="C6CDEB"/>
          </a:solidFill>
          <a:ln/>
        </p:spPr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148" y="6406158"/>
            <a:ext cx="248007" cy="198358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1438513" y="6358771"/>
            <a:ext cx="1219973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Tu rol como programador:</a:t>
            </a: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Construir máquinas inteligentes que coman Datos crudos y produzcan Información útil.</a:t>
            </a:r>
            <a:endParaRPr lang="en-US" sz="1550" dirty="0"/>
          </a:p>
        </p:txBody>
      </p:sp>
      <p:pic>
        <p:nvPicPr>
          <p:cNvPr id="19" name="Image 9"/>
          <p:cNvPicPr>
            <a:picLocks noChangeArrowheads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56" y="389101"/>
            <a:ext cx="2543998" cy="62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99486"/>
            <a:ext cx="616005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Algoritmo vs. Programa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517219"/>
            <a:ext cx="992267" cy="189761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70815" y="271557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Algoritmo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470815" y="3144798"/>
            <a:ext cx="636579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Es la </a:t>
            </a:r>
            <a:r>
              <a:rPr lang="en-US" sz="15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receta universal</a:t>
            </a: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 Una serie de pasos lógicos y finitos que resuelven un problema, independientemente del lenguaje de programación.</a:t>
            </a:r>
            <a:endParaRPr lang="en-US" sz="1550" dirty="0"/>
          </a:p>
        </p:txBody>
      </p:sp>
      <p:sp>
        <p:nvSpPr>
          <p:cNvPr id="7" name="Text 3"/>
          <p:cNvSpPr/>
          <p:nvPr/>
        </p:nvSpPr>
        <p:spPr>
          <a:xfrm>
            <a:off x="7470815" y="3898940"/>
            <a:ext cx="63657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Ejemplo: "Para hacer café: hervir agua, añadir café, filtrar, servir".</a:t>
            </a:r>
            <a:endParaRPr lang="en-US" sz="15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414838"/>
            <a:ext cx="992267" cy="221515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70815" y="461319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Programa</a:t>
            </a:r>
            <a:endParaRPr lang="en-US" sz="1950" dirty="0"/>
          </a:p>
        </p:txBody>
      </p:sp>
      <p:sp>
        <p:nvSpPr>
          <p:cNvPr id="10" name="Text 5"/>
          <p:cNvSpPr/>
          <p:nvPr/>
        </p:nvSpPr>
        <p:spPr>
          <a:xfrm>
            <a:off x="7470815" y="5042416"/>
            <a:ext cx="636579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Es el </a:t>
            </a:r>
            <a:r>
              <a:rPr lang="en-US" sz="15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plato cocinado</a:t>
            </a: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 La traducción del algoritmo a un lenguaje específico como Java, Python o C++.</a:t>
            </a:r>
            <a:endParaRPr lang="en-US" sz="1550" dirty="0"/>
          </a:p>
        </p:txBody>
      </p:sp>
      <p:sp>
        <p:nvSpPr>
          <p:cNvPr id="11" name="Text 6"/>
          <p:cNvSpPr/>
          <p:nvPr/>
        </p:nvSpPr>
        <p:spPr>
          <a:xfrm>
            <a:off x="7470815" y="5796558"/>
            <a:ext cx="636579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Ejemplo: El mismo café preparado en una cafetera italiana o en una prensa francesa.</a:t>
            </a:r>
            <a:endParaRPr lang="en-US" sz="1550" dirty="0"/>
          </a:p>
        </p:txBody>
      </p:sp>
      <p:pic>
        <p:nvPicPr>
          <p:cNvPr id="12" name="Image 9"/>
          <p:cNvPicPr>
            <a:picLocks noChangeArrowheads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9718" y="206572"/>
            <a:ext cx="2543998" cy="62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350645"/>
            <a:ext cx="1635204" cy="403622"/>
          </a:xfrm>
          <a:prstGeom prst="roundRect">
            <a:avLst>
              <a:gd name="adj" fmla="val 2265"/>
            </a:avLst>
          </a:prstGeom>
          <a:noFill/>
          <a:ln w="15240">
            <a:solidFill>
              <a:srgbClr val="2F3F86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1166098" y="1425416"/>
            <a:ext cx="1128593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F3F86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ANALOGÍA CLAVE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93790" y="1833563"/>
            <a:ext cx="638972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El Arquitecto y el Albañil</a:t>
            </a:r>
            <a:endParaRPr lang="en-US" sz="3900" dirty="0"/>
          </a:p>
        </p:txBody>
      </p:sp>
      <p:sp>
        <p:nvSpPr>
          <p:cNvPr id="6" name="Text 3"/>
          <p:cNvSpPr/>
          <p:nvPr/>
        </p:nvSpPr>
        <p:spPr>
          <a:xfrm>
            <a:off x="793790" y="294965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El Arquitecto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793790" y="333910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F3F8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Algoritmo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793790" y="3909536"/>
            <a:ext cx="3979664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Es el </a:t>
            </a:r>
            <a:r>
              <a:rPr lang="en-US" sz="15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plano</a:t>
            </a: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de la casa. Define la estructura lógica: dónde va la puerta, cuántas habitaciones, la distribución.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93790" y="5040749"/>
            <a:ext cx="39796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 usa ladrillos, usa ideas.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5265182" y="294965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El Albañil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5265182" y="333910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F3F8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Programa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5265182" y="3909536"/>
            <a:ext cx="397966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Pone los </a:t>
            </a:r>
            <a:r>
              <a:rPr lang="en-US" sz="15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ladrillos</a:t>
            </a: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siguiendo fielmente el plano. No cuestiona, solo ejecuta con precisión.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5265182" y="4723209"/>
            <a:ext cx="39796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 inventa, solo construye.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9736574" y="294965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El Desastre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9736574" y="333910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F3F8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Error de Lógica</a:t>
            </a:r>
            <a:endParaRPr lang="en-US" sz="2300" dirty="0"/>
          </a:p>
        </p:txBody>
      </p:sp>
      <p:sp>
        <p:nvSpPr>
          <p:cNvPr id="16" name="Text 13"/>
          <p:cNvSpPr/>
          <p:nvPr/>
        </p:nvSpPr>
        <p:spPr>
          <a:xfrm>
            <a:off x="9736574" y="3909536"/>
            <a:ext cx="411503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 el plano dice </a:t>
            </a:r>
            <a:r>
              <a:rPr lang="en-US" sz="1550" i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"puerta en el techo"</a:t>
            </a: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el albañil la construirá ahí. El código será perfecto, pero la casa será inútil.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793790" y="5859273"/>
            <a:ext cx="13042821" cy="32385"/>
          </a:xfrm>
          <a:prstGeom prst="rect">
            <a:avLst/>
          </a:prstGeom>
          <a:solidFill>
            <a:srgbClr val="000000">
              <a:alpha val="50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91446" y="6338054"/>
            <a:ext cx="127451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Lección fundamental:</a:t>
            </a: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Primero sé arquitecto (diseña la lógica), luego albañil (escribe el código). Un error en el plano arruina toda la construcción.</a:t>
            </a:r>
            <a:endParaRPr lang="en-US" sz="1550" dirty="0"/>
          </a:p>
        </p:txBody>
      </p:sp>
      <p:sp>
        <p:nvSpPr>
          <p:cNvPr id="19" name="Shape 16"/>
          <p:cNvSpPr/>
          <p:nvPr/>
        </p:nvSpPr>
        <p:spPr>
          <a:xfrm>
            <a:off x="793790" y="6114812"/>
            <a:ext cx="22860" cy="764024"/>
          </a:xfrm>
          <a:prstGeom prst="rect">
            <a:avLst/>
          </a:prstGeom>
          <a:solidFill>
            <a:srgbClr val="2F3F86"/>
          </a:solidFill>
          <a:ln/>
        </p:spPr>
      </p:sp>
      <p:pic>
        <p:nvPicPr>
          <p:cNvPr id="20" name="Image 9"/>
          <p:cNvPicPr>
            <a:picLocks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56" y="389101"/>
            <a:ext cx="2543998" cy="62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2666" y="1029176"/>
            <a:ext cx="7931468" cy="947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Fases de Resolución: El Ciclo del Experto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6092666" y="2203728"/>
            <a:ext cx="7931468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El programador novato va directo a escribir código. El experto sigue un ciclo metódico que garantiza calidad y evita desastres.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6092666" y="2616637"/>
            <a:ext cx="151567" cy="189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150" dirty="0"/>
          </a:p>
        </p:txBody>
      </p:sp>
      <p:sp>
        <p:nvSpPr>
          <p:cNvPr id="6" name="Shape 3"/>
          <p:cNvSpPr/>
          <p:nvPr/>
        </p:nvSpPr>
        <p:spPr>
          <a:xfrm>
            <a:off x="6092666" y="2858929"/>
            <a:ext cx="7931468" cy="15240"/>
          </a:xfrm>
          <a:prstGeom prst="rect">
            <a:avLst/>
          </a:prstGeom>
          <a:solidFill>
            <a:srgbClr val="2F3F86"/>
          </a:solidFill>
          <a:ln/>
        </p:spPr>
      </p:sp>
      <p:sp>
        <p:nvSpPr>
          <p:cNvPr id="7" name="Text 4"/>
          <p:cNvSpPr/>
          <p:nvPr/>
        </p:nvSpPr>
        <p:spPr>
          <a:xfrm>
            <a:off x="6092666" y="2965133"/>
            <a:ext cx="1894880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Análisis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092666" y="3292912"/>
            <a:ext cx="7931468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Entender profundamente </a:t>
            </a:r>
            <a:r>
              <a:rPr lang="en-US" sz="11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QUÉ</a:t>
            </a:r>
            <a:r>
              <a:rPr lang="en-US" sz="11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se pide. Hablar con el cliente, identificar requisitos, aclarar dudas.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6092666" y="3800475"/>
            <a:ext cx="151567" cy="189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150" dirty="0"/>
          </a:p>
        </p:txBody>
      </p:sp>
      <p:sp>
        <p:nvSpPr>
          <p:cNvPr id="10" name="Shape 7"/>
          <p:cNvSpPr/>
          <p:nvPr/>
        </p:nvSpPr>
        <p:spPr>
          <a:xfrm>
            <a:off x="6092666" y="4042767"/>
            <a:ext cx="7931468" cy="15240"/>
          </a:xfrm>
          <a:prstGeom prst="rect">
            <a:avLst/>
          </a:prstGeom>
          <a:solidFill>
            <a:srgbClr val="2F3F86"/>
          </a:solidFill>
          <a:ln/>
        </p:spPr>
      </p:sp>
      <p:sp>
        <p:nvSpPr>
          <p:cNvPr id="11" name="Text 8"/>
          <p:cNvSpPr/>
          <p:nvPr/>
        </p:nvSpPr>
        <p:spPr>
          <a:xfrm>
            <a:off x="6092666" y="4148971"/>
            <a:ext cx="1894880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Diseño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092666" y="4476750"/>
            <a:ext cx="7931468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Diseñar </a:t>
            </a:r>
            <a:r>
              <a:rPr lang="en-US" sz="11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CÓMO</a:t>
            </a:r>
            <a:r>
              <a:rPr lang="en-US" sz="11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se va a resolver. Crear diagramas de flujo, escribir pseudocódigo, planificar la estructura.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6092666" y="4984313"/>
            <a:ext cx="151567" cy="189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150" dirty="0"/>
          </a:p>
        </p:txBody>
      </p:sp>
      <p:sp>
        <p:nvSpPr>
          <p:cNvPr id="14" name="Shape 11"/>
          <p:cNvSpPr/>
          <p:nvPr/>
        </p:nvSpPr>
        <p:spPr>
          <a:xfrm>
            <a:off x="6092666" y="5226606"/>
            <a:ext cx="7931468" cy="15240"/>
          </a:xfrm>
          <a:prstGeom prst="rect">
            <a:avLst/>
          </a:prstGeom>
          <a:solidFill>
            <a:srgbClr val="2F3F86"/>
          </a:solidFill>
          <a:ln/>
        </p:spPr>
      </p:sp>
      <p:sp>
        <p:nvSpPr>
          <p:cNvPr id="15" name="Text 12"/>
          <p:cNvSpPr/>
          <p:nvPr/>
        </p:nvSpPr>
        <p:spPr>
          <a:xfrm>
            <a:off x="6092666" y="5332809"/>
            <a:ext cx="1894880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Codificación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092666" y="5660588"/>
            <a:ext cx="7931468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Traducir el diseño a un lenguaje de programación específico. Esta es la fase más corta si las anteriores se hicieron bien.</a:t>
            </a:r>
            <a:endParaRPr lang="en-US" sz="1150" dirty="0"/>
          </a:p>
        </p:txBody>
      </p:sp>
      <p:sp>
        <p:nvSpPr>
          <p:cNvPr id="17" name="Text 14"/>
          <p:cNvSpPr/>
          <p:nvPr/>
        </p:nvSpPr>
        <p:spPr>
          <a:xfrm>
            <a:off x="6092666" y="6168152"/>
            <a:ext cx="151567" cy="189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04</a:t>
            </a:r>
            <a:endParaRPr lang="en-US" sz="1150" dirty="0"/>
          </a:p>
        </p:txBody>
      </p:sp>
      <p:sp>
        <p:nvSpPr>
          <p:cNvPr id="18" name="Shape 15"/>
          <p:cNvSpPr/>
          <p:nvPr/>
        </p:nvSpPr>
        <p:spPr>
          <a:xfrm>
            <a:off x="6092666" y="6410444"/>
            <a:ext cx="7931468" cy="15240"/>
          </a:xfrm>
          <a:prstGeom prst="rect">
            <a:avLst/>
          </a:prstGeom>
          <a:solidFill>
            <a:srgbClr val="2F3F86"/>
          </a:solidFill>
          <a:ln/>
        </p:spPr>
      </p:sp>
      <p:sp>
        <p:nvSpPr>
          <p:cNvPr id="19" name="Text 16"/>
          <p:cNvSpPr/>
          <p:nvPr/>
        </p:nvSpPr>
        <p:spPr>
          <a:xfrm>
            <a:off x="6092666" y="6516648"/>
            <a:ext cx="1894880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Pruebas</a:t>
            </a:r>
            <a:endParaRPr lang="en-US" sz="1450" dirty="0"/>
          </a:p>
        </p:txBody>
      </p:sp>
      <p:sp>
        <p:nvSpPr>
          <p:cNvPr id="20" name="Text 17"/>
          <p:cNvSpPr/>
          <p:nvPr/>
        </p:nvSpPr>
        <p:spPr>
          <a:xfrm>
            <a:off x="6092666" y="6844427"/>
            <a:ext cx="7931468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Buscar y eliminar </a:t>
            </a:r>
            <a:r>
              <a:rPr lang="en-US" sz="11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"bugs"</a:t>
            </a:r>
            <a:r>
              <a:rPr lang="en-US" sz="11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(errores). Verificar que el programa funciona en todos los escenarios posibles.</a:t>
            </a:r>
            <a:endParaRPr lang="en-US" sz="1150" dirty="0"/>
          </a:p>
        </p:txBody>
      </p:sp>
      <p:pic>
        <p:nvPicPr>
          <p:cNvPr id="21" name="Image 9"/>
          <p:cNvPicPr>
            <a:picLocks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1249" y="238480"/>
            <a:ext cx="2543998" cy="62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75930" y="533400"/>
            <a:ext cx="1139071" cy="364331"/>
          </a:xfrm>
          <a:prstGeom prst="roundRect">
            <a:avLst>
              <a:gd name="adj" fmla="val 2510"/>
            </a:avLst>
          </a:prstGeom>
          <a:solidFill>
            <a:srgbClr val="D9DEF2"/>
          </a:solidFill>
          <a:ln/>
        </p:spPr>
      </p:sp>
      <p:sp>
        <p:nvSpPr>
          <p:cNvPr id="4" name="Text 1"/>
          <p:cNvSpPr/>
          <p:nvPr/>
        </p:nvSpPr>
        <p:spPr>
          <a:xfrm>
            <a:off x="1124903" y="591503"/>
            <a:ext cx="673775" cy="248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ATENCIÓN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775930" y="975241"/>
            <a:ext cx="4849535" cy="606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El Costo del Error</a:t>
            </a:r>
            <a:endParaRPr lang="en-US" sz="3800" dirty="0"/>
          </a:p>
        </p:txBody>
      </p:sp>
      <p:sp>
        <p:nvSpPr>
          <p:cNvPr id="6" name="Text 3"/>
          <p:cNvSpPr/>
          <p:nvPr/>
        </p:nvSpPr>
        <p:spPr>
          <a:xfrm>
            <a:off x="775930" y="1872258"/>
            <a:ext cx="13078539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 todos los errores cuestan lo mismo. El momento en que detectas un fallo determina cuánto dinero y tiempo perderás.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75930" y="2497574"/>
            <a:ext cx="6418064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5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$1</a:t>
            </a:r>
            <a:endParaRPr lang="en-US" sz="5000" dirty="0"/>
          </a:p>
        </p:txBody>
      </p:sp>
      <p:sp>
        <p:nvSpPr>
          <p:cNvPr id="8" name="Text 5"/>
          <p:cNvSpPr/>
          <p:nvPr/>
        </p:nvSpPr>
        <p:spPr>
          <a:xfrm>
            <a:off x="2772608" y="3379946"/>
            <a:ext cx="2424708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Fase de Diseño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75930" y="3799403"/>
            <a:ext cx="6418064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Corregir un error de lógica en papel o pizarra cuesta muy poco. Solo tiempo de reflexión.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7436406" y="2497574"/>
            <a:ext cx="6418064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5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$100</a:t>
            </a:r>
            <a:endParaRPr lang="en-US" sz="5000" dirty="0"/>
          </a:p>
        </p:txBody>
      </p:sp>
      <p:sp>
        <p:nvSpPr>
          <p:cNvPr id="11" name="Text 8"/>
          <p:cNvSpPr/>
          <p:nvPr/>
        </p:nvSpPr>
        <p:spPr>
          <a:xfrm>
            <a:off x="9182576" y="3379946"/>
            <a:ext cx="2925723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Sistema en Producción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7436406" y="3799403"/>
            <a:ext cx="6418064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Corregir el </a:t>
            </a:r>
            <a:r>
              <a:rPr lang="en-US" sz="150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mismo error</a:t>
            </a:r>
            <a:r>
              <a:rPr lang="en-US" sz="15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cuando miles de usuarios usan el sistema es 100 veces más caro.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775930" y="4832033"/>
            <a:ext cx="2909649" cy="363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2F3F8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La Regla 1:100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775930" y="5389721"/>
            <a:ext cx="7657862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Esta proporción no es una exageración, es una realidad documentada en la industria del software. Incluye: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775930" y="6184821"/>
            <a:ext cx="7657862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Tiempo del equipo de desarrollo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775930" y="6562963"/>
            <a:ext cx="7657862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Despliegue de actualizaciones urgentes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775930" y="6941106"/>
            <a:ext cx="7657862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Compensación a clientes afectados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775930" y="7319248"/>
            <a:ext cx="7657862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Daño reputacional de la empresa</a:t>
            </a:r>
            <a:endParaRPr lang="en-US" sz="1500" dirty="0"/>
          </a:p>
        </p:txBody>
      </p:sp>
      <p:sp>
        <p:nvSpPr>
          <p:cNvPr id="19" name="Shape 16"/>
          <p:cNvSpPr/>
          <p:nvPr/>
        </p:nvSpPr>
        <p:spPr>
          <a:xfrm>
            <a:off x="8914567" y="4856202"/>
            <a:ext cx="4947523" cy="1134427"/>
          </a:xfrm>
          <a:prstGeom prst="roundRect">
            <a:avLst>
              <a:gd name="adj" fmla="val 806"/>
            </a:avLst>
          </a:prstGeom>
          <a:solidFill>
            <a:srgbClr val="C6CDEB"/>
          </a:solidFill>
          <a:ln/>
        </p:spPr>
      </p: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8519" y="5142190"/>
            <a:ext cx="242411" cy="193953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9544883" y="5098613"/>
            <a:ext cx="4123253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Conclusión:</a:t>
            </a:r>
            <a:r>
              <a:rPr lang="en-US" sz="15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El papel aguanta todo y es barato de corregir. El código en producción no perdona.</a:t>
            </a:r>
            <a:endParaRPr lang="en-US" sz="1500" dirty="0"/>
          </a:p>
        </p:txBody>
      </p:sp>
      <p:pic>
        <p:nvPicPr>
          <p:cNvPr id="22" name="Image 9"/>
          <p:cNvPicPr>
            <a:picLocks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4311" y="219431"/>
            <a:ext cx="2543998" cy="62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058733" y="849511"/>
            <a:ext cx="889159" cy="283964"/>
          </a:xfrm>
          <a:prstGeom prst="roundRect">
            <a:avLst>
              <a:gd name="adj" fmla="val 3220"/>
            </a:avLst>
          </a:prstGeom>
          <a:noFill/>
          <a:ln w="7620">
            <a:solidFill>
              <a:srgbClr val="2F3F86"/>
            </a:solidFill>
            <a:prstDash val="solid"/>
          </a:ln>
        </p:spPr>
      </p:sp>
      <p:sp>
        <p:nvSpPr>
          <p:cNvPr id="5" name="Text 1"/>
          <p:cNvSpPr/>
          <p:nvPr/>
        </p:nvSpPr>
        <p:spPr>
          <a:xfrm>
            <a:off x="6323767" y="899993"/>
            <a:ext cx="530662" cy="182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2F3F86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CASO REAL</a:t>
            </a:r>
            <a:endParaRPr lang="en-US" sz="900" dirty="0"/>
          </a:p>
        </p:txBody>
      </p:sp>
      <p:sp>
        <p:nvSpPr>
          <p:cNvPr id="6" name="Text 2"/>
          <p:cNvSpPr/>
          <p:nvPr/>
        </p:nvSpPr>
        <p:spPr>
          <a:xfrm>
            <a:off x="6058733" y="1190625"/>
            <a:ext cx="6669405" cy="447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El Cajero Automático de Caja Cusco</a:t>
            </a:r>
            <a:endParaRPr lang="en-US" sz="2800" dirty="0"/>
          </a:p>
        </p:txBody>
      </p:sp>
      <p:sp>
        <p:nvSpPr>
          <p:cNvPr id="7" name="Text 3"/>
          <p:cNvSpPr/>
          <p:nvPr/>
        </p:nvSpPr>
        <p:spPr>
          <a:xfrm>
            <a:off x="6058733" y="1852374"/>
            <a:ext cx="7999333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Reto de diseño:</a:t>
            </a:r>
            <a:r>
              <a:rPr lang="en-US" sz="11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Crear la lógica para que un cajero automático entregue dinero de forma segura.</a:t>
            </a:r>
            <a:endParaRPr lang="en-US" sz="1100" dirty="0"/>
          </a:p>
        </p:txBody>
      </p:sp>
      <p:sp>
        <p:nvSpPr>
          <p:cNvPr id="8" name="Shape 4"/>
          <p:cNvSpPr/>
          <p:nvPr/>
        </p:nvSpPr>
        <p:spPr>
          <a:xfrm>
            <a:off x="6058733" y="2456855"/>
            <a:ext cx="7999333" cy="1926907"/>
          </a:xfrm>
          <a:prstGeom prst="roundRect">
            <a:avLst>
              <a:gd name="adj" fmla="val 3796"/>
            </a:avLst>
          </a:prstGeom>
          <a:solidFill>
            <a:srgbClr val="FFFFFF"/>
          </a:solidFill>
          <a:ln/>
        </p:spPr>
      </p:sp>
      <p:sp>
        <p:nvSpPr>
          <p:cNvPr id="9" name="Shape 5"/>
          <p:cNvSpPr/>
          <p:nvPr/>
        </p:nvSpPr>
        <p:spPr>
          <a:xfrm>
            <a:off x="6058733" y="2441615"/>
            <a:ext cx="7999333" cy="60960"/>
          </a:xfrm>
          <a:prstGeom prst="roundRect">
            <a:avLst>
              <a:gd name="adj" fmla="val 15000"/>
            </a:avLst>
          </a:prstGeom>
          <a:solidFill>
            <a:srgbClr val="2F3F86"/>
          </a:solidFill>
          <a:ln/>
        </p:spPr>
      </p:sp>
      <p:sp>
        <p:nvSpPr>
          <p:cNvPr id="10" name="Shape 6"/>
          <p:cNvSpPr/>
          <p:nvPr/>
        </p:nvSpPr>
        <p:spPr>
          <a:xfrm>
            <a:off x="9843790" y="2242304"/>
            <a:ext cx="429220" cy="429220"/>
          </a:xfrm>
          <a:prstGeom prst="roundRect">
            <a:avLst>
              <a:gd name="adj" fmla="val 213038"/>
            </a:avLst>
          </a:prstGeom>
          <a:solidFill>
            <a:srgbClr val="2F3F86"/>
          </a:solidFill>
          <a:ln/>
        </p:spPr>
      </p:sp>
      <p:sp>
        <p:nvSpPr>
          <p:cNvPr id="11" name="Text 7"/>
          <p:cNvSpPr/>
          <p:nvPr/>
        </p:nvSpPr>
        <p:spPr>
          <a:xfrm>
            <a:off x="9972496" y="2349579"/>
            <a:ext cx="171688" cy="214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1350" dirty="0"/>
          </a:p>
        </p:txBody>
      </p:sp>
      <p:sp>
        <p:nvSpPr>
          <p:cNvPr id="12" name="Text 8"/>
          <p:cNvSpPr/>
          <p:nvPr/>
        </p:nvSpPr>
        <p:spPr>
          <a:xfrm>
            <a:off x="6216968" y="2814518"/>
            <a:ext cx="2763560" cy="223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Lógica Fallida (Sin validación)</a:t>
            </a:r>
            <a:endParaRPr lang="en-US" sz="1400" dirty="0"/>
          </a:p>
        </p:txBody>
      </p:sp>
      <p:sp>
        <p:nvSpPr>
          <p:cNvPr id="13" name="Text 9"/>
          <p:cNvSpPr/>
          <p:nvPr/>
        </p:nvSpPr>
        <p:spPr>
          <a:xfrm>
            <a:off x="6216968" y="3123843"/>
            <a:ext cx="7682865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Font typeface="+mj-lt"/>
              <a:buAutoNum type="arabicPeriod"/>
            </a:pPr>
            <a:r>
              <a:rPr lang="en-US" sz="11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Leer Saldo del cliente</a:t>
            </a:r>
            <a:endParaRPr lang="en-US" sz="1100" dirty="0"/>
          </a:p>
        </p:txBody>
      </p:sp>
      <p:sp>
        <p:nvSpPr>
          <p:cNvPr id="14" name="Text 10"/>
          <p:cNvSpPr/>
          <p:nvPr/>
        </p:nvSpPr>
        <p:spPr>
          <a:xfrm>
            <a:off x="6216968" y="3402806"/>
            <a:ext cx="7682865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Font typeface="+mj-lt"/>
              <a:buAutoNum type="arabicPeriod" startAt="2"/>
            </a:pPr>
            <a:r>
              <a:rPr lang="en-US" sz="11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Leer Monto solicitado</a:t>
            </a:r>
            <a:endParaRPr lang="en-US" sz="1100" dirty="0"/>
          </a:p>
        </p:txBody>
      </p:sp>
      <p:sp>
        <p:nvSpPr>
          <p:cNvPr id="15" name="Text 11"/>
          <p:cNvSpPr/>
          <p:nvPr/>
        </p:nvSpPr>
        <p:spPr>
          <a:xfrm>
            <a:off x="6216968" y="3681770"/>
            <a:ext cx="7682865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Font typeface="+mj-lt"/>
              <a:buAutoNum type="arabicPeriod" startAt="3"/>
            </a:pPr>
            <a:r>
              <a:rPr lang="en-US" sz="11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Entregar Dinero</a:t>
            </a:r>
            <a:endParaRPr lang="en-US" sz="1100" dirty="0"/>
          </a:p>
        </p:txBody>
      </p:sp>
      <p:sp>
        <p:nvSpPr>
          <p:cNvPr id="16" name="Text 12"/>
          <p:cNvSpPr/>
          <p:nvPr/>
        </p:nvSpPr>
        <p:spPr>
          <a:xfrm>
            <a:off x="6216968" y="3996571"/>
            <a:ext cx="7682865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highlight>
                  <a:srgbClr val="FF0000"/>
                </a:highlight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Problema:</a:t>
            </a:r>
            <a:r>
              <a:rPr lang="en-US" sz="11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El cajero regalaría dinero a quien tiene saldo cero. ¡Un desastre financiero!</a:t>
            </a:r>
            <a:endParaRPr lang="en-US" sz="1100" dirty="0"/>
          </a:p>
        </p:txBody>
      </p:sp>
      <p:sp>
        <p:nvSpPr>
          <p:cNvPr id="17" name="Shape 13"/>
          <p:cNvSpPr/>
          <p:nvPr/>
        </p:nvSpPr>
        <p:spPr>
          <a:xfrm>
            <a:off x="6058733" y="4741307"/>
            <a:ext cx="7999333" cy="1926907"/>
          </a:xfrm>
          <a:prstGeom prst="roundRect">
            <a:avLst>
              <a:gd name="adj" fmla="val 3796"/>
            </a:avLst>
          </a:prstGeom>
          <a:solidFill>
            <a:srgbClr val="FFFFFF"/>
          </a:solidFill>
          <a:ln/>
        </p:spPr>
      </p:sp>
      <p:sp>
        <p:nvSpPr>
          <p:cNvPr id="18" name="Shape 14"/>
          <p:cNvSpPr/>
          <p:nvPr/>
        </p:nvSpPr>
        <p:spPr>
          <a:xfrm>
            <a:off x="6058733" y="4726067"/>
            <a:ext cx="7999333" cy="60960"/>
          </a:xfrm>
          <a:prstGeom prst="roundRect">
            <a:avLst>
              <a:gd name="adj" fmla="val 15000"/>
            </a:avLst>
          </a:prstGeom>
          <a:solidFill>
            <a:srgbClr val="2F3F86"/>
          </a:solidFill>
          <a:ln/>
        </p:spPr>
      </p:sp>
      <p:sp>
        <p:nvSpPr>
          <p:cNvPr id="19" name="Shape 15"/>
          <p:cNvSpPr/>
          <p:nvPr/>
        </p:nvSpPr>
        <p:spPr>
          <a:xfrm>
            <a:off x="9843790" y="4526756"/>
            <a:ext cx="429220" cy="429220"/>
          </a:xfrm>
          <a:prstGeom prst="roundRect">
            <a:avLst>
              <a:gd name="adj" fmla="val 213038"/>
            </a:avLst>
          </a:prstGeom>
          <a:solidFill>
            <a:srgbClr val="2F3F86"/>
          </a:solidFill>
          <a:ln/>
        </p:spPr>
      </p:sp>
      <p:sp>
        <p:nvSpPr>
          <p:cNvPr id="20" name="Text 16"/>
          <p:cNvSpPr/>
          <p:nvPr/>
        </p:nvSpPr>
        <p:spPr>
          <a:xfrm>
            <a:off x="9972496" y="4634032"/>
            <a:ext cx="171688" cy="214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1350" dirty="0"/>
          </a:p>
        </p:txBody>
      </p:sp>
      <p:sp>
        <p:nvSpPr>
          <p:cNvPr id="21" name="Text 17"/>
          <p:cNvSpPr/>
          <p:nvPr/>
        </p:nvSpPr>
        <p:spPr>
          <a:xfrm>
            <a:off x="6216968" y="5098971"/>
            <a:ext cx="3153013" cy="223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Lógica Correcta (Con condicional)</a:t>
            </a:r>
            <a:endParaRPr lang="en-US" sz="1400" dirty="0"/>
          </a:p>
        </p:txBody>
      </p:sp>
      <p:sp>
        <p:nvSpPr>
          <p:cNvPr id="22" name="Text 18"/>
          <p:cNvSpPr/>
          <p:nvPr/>
        </p:nvSpPr>
        <p:spPr>
          <a:xfrm>
            <a:off x="6216968" y="5408295"/>
            <a:ext cx="7682865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Font typeface="+mj-lt"/>
              <a:buAutoNum type="arabicPeriod"/>
            </a:pPr>
            <a:r>
              <a:rPr lang="en-US" sz="11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Leer Saldo y Monto solicitado</a:t>
            </a:r>
            <a:endParaRPr lang="en-US" sz="1100" dirty="0"/>
          </a:p>
        </p:txBody>
      </p:sp>
      <p:sp>
        <p:nvSpPr>
          <p:cNvPr id="23" name="Text 19"/>
          <p:cNvSpPr/>
          <p:nvPr/>
        </p:nvSpPr>
        <p:spPr>
          <a:xfrm>
            <a:off x="6216968" y="5687258"/>
            <a:ext cx="7682865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Font typeface="+mj-lt"/>
              <a:buAutoNum type="arabicPeriod" startAt="2"/>
            </a:pPr>
            <a:r>
              <a:rPr lang="en-US" sz="110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</a:t>
            </a:r>
            <a:r>
              <a:rPr lang="en-US" sz="11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Monto &gt; Saldo </a:t>
            </a:r>
            <a:r>
              <a:rPr lang="en-US" sz="110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ENTONCES</a:t>
            </a:r>
            <a:r>
              <a:rPr lang="en-US" sz="11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Mostrar "Saldo Insuficiente"</a:t>
            </a:r>
            <a:endParaRPr lang="en-US" sz="1100" dirty="0"/>
          </a:p>
        </p:txBody>
      </p:sp>
      <p:sp>
        <p:nvSpPr>
          <p:cNvPr id="24" name="Text 20"/>
          <p:cNvSpPr/>
          <p:nvPr/>
        </p:nvSpPr>
        <p:spPr>
          <a:xfrm>
            <a:off x="6216968" y="5966222"/>
            <a:ext cx="7682865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Font typeface="+mj-lt"/>
              <a:buAutoNum type="arabicPeriod" startAt="3"/>
            </a:pPr>
            <a:r>
              <a:rPr lang="en-US" sz="110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SINO</a:t>
            </a:r>
            <a:r>
              <a:rPr lang="en-US" sz="11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Restar del Saldo y Entregar Dinero</a:t>
            </a:r>
            <a:endParaRPr lang="en-US" sz="1100" dirty="0"/>
          </a:p>
        </p:txBody>
      </p:sp>
      <p:sp>
        <p:nvSpPr>
          <p:cNvPr id="25" name="Text 21"/>
          <p:cNvSpPr/>
          <p:nvPr/>
        </p:nvSpPr>
        <p:spPr>
          <a:xfrm>
            <a:off x="6216968" y="6281023"/>
            <a:ext cx="7682865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000000"/>
                </a:solidFill>
                <a:highlight>
                  <a:srgbClr val="00FF00"/>
                </a:highlight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Resultado:</a:t>
            </a:r>
            <a:r>
              <a:rPr lang="en-US" sz="11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Sistema seguro que protege el dinero del banco y del cliente.</a:t>
            </a:r>
            <a:endParaRPr lang="en-US" sz="1100" dirty="0"/>
          </a:p>
        </p:txBody>
      </p:sp>
      <p:sp>
        <p:nvSpPr>
          <p:cNvPr id="26" name="Text 22"/>
          <p:cNvSpPr/>
          <p:nvPr/>
        </p:nvSpPr>
        <p:spPr>
          <a:xfrm>
            <a:off x="6273284" y="6990159"/>
            <a:ext cx="7784783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 error de lógica en sistemas bancarios puede costar millones. El código solo obedece tus instrucciones, sin cuestionarlas.</a:t>
            </a:r>
            <a:endParaRPr lang="en-US" sz="1100" dirty="0"/>
          </a:p>
        </p:txBody>
      </p:sp>
      <p:sp>
        <p:nvSpPr>
          <p:cNvPr id="27" name="Shape 23"/>
          <p:cNvSpPr/>
          <p:nvPr/>
        </p:nvSpPr>
        <p:spPr>
          <a:xfrm>
            <a:off x="6058733" y="6829187"/>
            <a:ext cx="15240" cy="550902"/>
          </a:xfrm>
          <a:prstGeom prst="rect">
            <a:avLst/>
          </a:prstGeom>
          <a:solidFill>
            <a:srgbClr val="2F3F86"/>
          </a:solidFill>
          <a:ln/>
        </p:spPr>
      </p:sp>
      <p:pic>
        <p:nvPicPr>
          <p:cNvPr id="28" name="Image 9"/>
          <p:cNvPicPr>
            <a:picLocks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6656" y="197708"/>
            <a:ext cx="2543998" cy="62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68298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Los Tres Pilares del Programador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280190" y="2206109"/>
            <a:ext cx="3679031" cy="3213497"/>
          </a:xfrm>
          <a:prstGeom prst="roundRect">
            <a:avLst>
              <a:gd name="adj" fmla="val 285"/>
            </a:avLst>
          </a:prstGeom>
          <a:solidFill>
            <a:srgbClr val="F2EEEE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01408" y="242732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1. Orden Mental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501408" y="2856547"/>
            <a:ext cx="323659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Programar no es sentarse frente al ordenador y empezar a teclear código frenéticamente.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501408" y="3928229"/>
            <a:ext cx="323659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Es escribir la solución en una servilleta antes que en la PC.</a:t>
            </a: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Planifica, dibuja, piensa. Luego codifica.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10157579" y="2206109"/>
            <a:ext cx="3679031" cy="3213497"/>
          </a:xfrm>
          <a:prstGeom prst="roundRect">
            <a:avLst>
              <a:gd name="adj" fmla="val 285"/>
            </a:avLst>
          </a:prstGeom>
          <a:solidFill>
            <a:srgbClr val="F2EEEE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78797" y="2427327"/>
            <a:ext cx="283011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2. Literalidad Extrema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10378797" y="2856547"/>
            <a:ext cx="323659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 ambigüedad es tu peor enemiga. Palabras como "más o menos", "aproximadamente" o "algo así" no existen en programación.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10378797" y="4245769"/>
            <a:ext cx="323659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Debes dar instrucciones exactas, precisas e inequívocas.</a:t>
            </a: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La máquina no adivina intenciones.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6280190" y="5617964"/>
            <a:ext cx="7556421" cy="1943338"/>
          </a:xfrm>
          <a:prstGeom prst="roundRect">
            <a:avLst>
              <a:gd name="adj" fmla="val 471"/>
            </a:avLst>
          </a:prstGeom>
          <a:solidFill>
            <a:srgbClr val="F2EEEE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01408" y="5839182"/>
            <a:ext cx="345328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3. Transformación de Valor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6501408" y="6268403"/>
            <a:ext cx="711398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Tu misión es noble y poderosa: convertir basura digital (datos sin sentido) en oro digital (información útil).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6501408" y="7022544"/>
            <a:ext cx="711398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Eres un alquimista moderno</a:t>
            </a: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que crea valor a partir del caos de bits y bytes.</a:t>
            </a:r>
            <a:endParaRPr lang="en-US" sz="1550" dirty="0"/>
          </a:p>
        </p:txBody>
      </p:sp>
      <p:pic>
        <p:nvPicPr>
          <p:cNvPr id="16" name="Image 9"/>
          <p:cNvPicPr>
            <a:picLocks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3855" y="209371"/>
            <a:ext cx="2543998" cy="62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A9CB38DA6390B4BB058EA3EA822E864" ma:contentTypeVersion="0" ma:contentTypeDescription="Crear nuevo documento." ma:contentTypeScope="" ma:versionID="d90a82f1df72f22dfea6bcb734fc9f5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94077bc013d83a5bf6d69a3e33f5f9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6B41E54-BBD0-4F56-8616-68BE80227B5E}"/>
</file>

<file path=customXml/itemProps2.xml><?xml version="1.0" encoding="utf-8"?>
<ds:datastoreItem xmlns:ds="http://schemas.openxmlformats.org/officeDocument/2006/customXml" ds:itemID="{A45ADAA1-995E-476B-88B2-FCDE9A32546F}"/>
</file>

<file path=customXml/itemProps3.xml><?xml version="1.0" encoding="utf-8"?>
<ds:datastoreItem xmlns:ds="http://schemas.openxmlformats.org/officeDocument/2006/customXml" ds:itemID="{7F349E6B-E7DF-43EF-BAAC-6706637B24B0}"/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1107</Words>
  <Application>Microsoft Office PowerPoint</Application>
  <PresentationFormat>Personalizado</PresentationFormat>
  <Paragraphs>121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Montserrat Bold</vt:lpstr>
      <vt:lpstr>Montserrat Light</vt:lpstr>
      <vt:lpstr>Arial</vt:lpstr>
      <vt:lpstr>Calibri</vt:lpstr>
      <vt:lpstr>Source Sans 3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/>
  <cp:lastModifiedBy>Administrador</cp:lastModifiedBy>
  <cp:revision>2</cp:revision>
  <dcterms:created xsi:type="dcterms:W3CDTF">2026-01-10T15:57:41Z</dcterms:created>
  <dcterms:modified xsi:type="dcterms:W3CDTF">2026-01-10T17:05:13Z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0x010100AA9CB38DA6390B4BB058EA3EA822E864</vt:lpwstr>
  </property>
</Properties>
</file>